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158" d="100"/>
          <a:sy n="158" d="100"/>
        </p:scale>
        <p:origin x="268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3T01:41:14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9709 2475 24575,'-13'-6'0,"1"0"0,-1-1 0,2 0 0,-1-1 0,1 0 0,-17-17 0,-29-20 0,14 21 0,-63-27 0,86 42 0,-1 1 0,0 1 0,-1 1 0,-37-5 0,-22-6 0,0-7 0,-17-5 0,-157-26 0,204 45 0,1-2 0,0-2 0,-68-30 0,-6-1 0,114 41 0,-15-3 0,1-2 0,-32-17 0,-63-33 0,54 28 0,-73-47 0,-30-23 0,102 64 0,36 17 0,0-2 0,1 0 0,-39-41 0,49 44 0,5 8 0,-1 0 0,1 1 0,-2 1 0,-23-11 0,-16-10 0,-158-90 0,122 70 0,14 7 0,-103-53 0,-110-53 0,227 116 0,-3 3 0,0 3 0,-72-19 0,63 23 0,0-4 0,-92-48 0,112 49 0,-2 3 0,-117-32 0,150 49 0,-184-69 0,205 74 0,-57-24 0,-2 4 0,-108-25 0,147 41 0,0-1 0,1-2 0,-25-11 0,21 8 0,-40-10 0,-261-80 0,102 33 0,51 18 0,127 37 0,1 1 0,-67-7 0,-97 0 0,140 14 0,-347-3 0,327 9 0,43-4 0,1-1 0,-52-12 0,-52-5 0,-167 19 0,170 4 0,-261-3 0,389 3 0,-1 0 0,1 1 0,0 1 0,0 1 0,-32 12 0,-34 9 0,2-5 0,-122 48 0,100-33 0,56-20 0,-89 42 0,-53 33 0,-8 5 0,-47 59 0,227-141 0,0 0 0,1 2 0,0 0 0,1 1 0,1 1 0,1 0 0,0 1 0,2 1 0,-16 28 0,21-33 0,-18 32 0,2 0 0,2 1 0,-21 67 0,-23 65 0,18-56 0,42-101 0,1 1 0,2-1 0,0 0 0,1 1 0,3 41 0,-3 28 0,-1-67 0,-9 174 0,12-157 0,2-1 0,12 72 0,-5-67 0,32 89 0,-31-109 0,2 0 0,1-2 0,1 1 0,27 35 0,152 176 0,-142-175 0,-26-31 0,0-2 0,44 39 0,-17-19 0,-30-29 0,30 24 0,56 34 0,226 120 0,-263-166 0,2-4 0,94 24 0,-24-11 0,200 48 0,-128-35 0,-181-45 0,-1-1 0,2-2 0,36 2 0,104-3 0,-43-4 0,-111 1 0,0 1 0,39 11 0,23 4 0,38-7 0,54 8 0,88 19 0,-6-1 0,-173-27 0,0-3 0,116-7 0,-100-2 0,367 2 0,-399-4 0,0-3 0,119-27 0,43-6 0,-137 35 0,-63 5 0,0-2 0,0-1 0,56-13 0,-15-2 0,1 3 0,118-10 0,148 13 0,-213 14 0,86-4 0,-159-5 0,58-15 0,11-2 0,148-21 0,-243 40 0,217-38 0,-44 5 0,126-26 0,-283 55 0,1 3 0,1 1 0,66 1 0,-36 4 0,113-16 0,-161 11 0,34-12 0,-37 10 0,0 1 0,29-4 0,48 3 0,-59 6 0,80-14 0,97-25 0,-216 40 0,68-11 0,50-9 0,-27 3 0,14-3 0,-92 15 0,0 1 0,0-2 0,-1 0 0,1-1 0,13-8 0,-9 3 0,-4 3 0,-1 0 0,0-1 0,25-23 0,-35 28 0,0 1 0,0-1 0,-1 0 0,1 0 0,-1-1 0,0 1 0,-1-1 0,1 1 0,-1-1 0,0 0 0,-1 0 0,1 0 0,-1 0 0,-1 0 0,1-7 0,-1-15 0,2-1 0,0 1 0,2 0 0,1 0 0,17-53 0,-6 41 72,25-73 173,-35 95-582,-2 0 1,-1-1 0,0 1-1,0-30 1,-3 29-6490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3T01:41:22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3376 289 24575,'-15'-12'0,"-1"1"0,1 0 0,-2 1 0,1 0 0,-1 2 0,-36-13 0,39 15 0,-31-11 0,0 1 0,-2 3 0,-62-10 0,90 19 0,0-1 0,1-1 0,-21-9 0,-15-6 0,26 12 0,0 1 0,0 1 0,-1 1 0,-49-3 0,-165 9 0,107 1 0,111-2 0,1-2 0,-1-1 0,-35-9 0,40 7 0,-1 1 0,0 1 0,0 1 0,0 1 0,-32 1 0,3 7 0,1 2 0,1 3 0,-1 1 0,2 3 0,-53 23 0,-4 10 0,-105 66 0,175-94 0,0 2 0,1 1 0,-30 28 0,24-19 0,-61 39 0,23-17 0,58-39 0,1 2 0,-26 29 0,-1 1 0,-223 215 0,119-130 0,116-103 0,-71 70 0,91-84 0,1 0 0,0 1 0,2 0 0,-1 0 0,-11 28 0,-20 60 0,-28 60 0,62-148 0,1 1 0,0 1 0,1-1 0,1 1 0,0 0 0,1 0 0,1 1 0,1-1 0,1 37 0,1 51 0,3 59 0,-1-154 0,-1 1 0,1-1 0,1 0 0,0 0 0,1 0 0,6 13 0,36 61 0,-31-62 0,-2 0 0,17 44 0,-18-39 0,1 0 0,21 34 0,9 18 0,-28-56 0,0 0 0,1-1 0,1 0 0,1-2 0,1 0 0,23 19 0,-6-8 0,2-1 0,81 50 0,-97-70 0,0 0 0,1-2 0,29 8 0,-7-3 0,-22-6 0,1-2 0,1-1 0,-1-1 0,37 1 0,103-6 0,-66-1 0,930 2 0,-1007-2 0,-1 0 0,0-1 0,0-2 0,0 0 0,20-8 0,46-11 0,-49 19 0,52-2 0,-49 6 0,41-8 0,2-4 0,-26 5 0,-1-3 0,104-33 0,-119 28 0,87-35 0,-88 35 0,1 3 0,84-17 0,-44 16 0,38-8 0,-83 12 0,8-3 0,73-11 0,-97 22 0,-1-2 0,1 0 0,-1-1 0,0-1 0,-1-1 0,31-15 0,-38 16 0,-1 0 0,-1-1 0,1 0 0,-1 0 0,0-1 0,-1 0 0,1-1 0,-2 0 0,1 0 0,-1-1 0,-1 0 0,9-17 0,-5 4 0,0-1 0,-2-1 0,-1 0 0,-1 0 0,-1 0 0,-1-1 0,-1 1 0,-2-46 0,1 25 0,7-55 0,2-31 0,-12-523 0,-11 512 0,0-7 0,11 133 0,-1-1 0,-1 0 0,0 1 0,-8-22 0,4 17 0,-5-40 0,7 15 0,-3 0 0,-1 1 0,-22-62 0,24 87 0,-2 1 0,0 1 0,-1 0 0,0 0 0,-2 1 0,0 0 0,-1 1 0,-1 0 0,-27-24 0,27 29 0,-1-2 0,-25-17 0,34 27 0,-1 1 0,1-1 0,-1 1 0,0 0 0,0 1 0,1 0 0,-16-3 0,-42-1 0,-1 4 0,-78 5 0,23 1 0,76-3 0,1 1 0,0 2 0,-83 20 0,82-14-1365,26-7-5461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666F-0B3D-40CC-9BC4-B74AE0610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D2818-098B-445B-BDD2-6998FBBD2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3430C-7BC8-4FA6-87A7-21394B10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A952-83EC-4C0A-B807-E41CEEC9C701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E156B-BA99-415C-AB92-D3B66070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5523C-6CD7-4CCA-BF01-C009C6A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AF0-E644-475F-9F5A-F5CFFCE81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3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C552-87B5-4250-B31C-8742D137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E447B-736F-495B-A34E-4AC5EE50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4E5EA-52F3-490E-9260-5FB3FEB98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A952-83EC-4C0A-B807-E41CEEC9C701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6926B-9739-4F64-985F-83EF4CC3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B35E2-6E92-4C4D-BD2F-FEDAD3B5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AF0-E644-475F-9F5A-F5CFFCE81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9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407EB6-A679-4C30-B546-6F6705BF8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80CDD-5E55-42CC-B427-FA9969905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042AB-722F-41DC-BD71-A88E565C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A952-83EC-4C0A-B807-E41CEEC9C701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93C48-B734-4DA1-B175-7877A4F9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22A86-7835-460B-8E31-E509CBA2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AF0-E644-475F-9F5A-F5CFFCE81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8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11CA-68D2-4A09-BC54-F04D4CD0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8F5E1-00B6-4ADF-AA3F-FC6A3779B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07340-20E7-4A00-ACF3-3BFA7681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A952-83EC-4C0A-B807-E41CEEC9C701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111B7-5CB0-4F36-8697-8094E1D9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07FE8-7AF9-463F-87E1-82D50C54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AF0-E644-475F-9F5A-F5CFFCE81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4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E288-2395-4105-A649-9A6FEE8C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ADCE7-FE18-4EDF-8855-373574C48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1F980-9E74-4253-A6ED-25BC5DDF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A952-83EC-4C0A-B807-E41CEEC9C701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F6910-1A7A-4021-A7B9-34F854F5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D15E-BB62-4437-A58B-B662DC03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AF0-E644-475F-9F5A-F5CFFCE81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5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044D-77EE-495D-A57D-3F572E1D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548F8-4BAE-4E34-84A7-8A4A0AB19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75320-29DA-4FAA-9054-BD83D4E9E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A9360-4AF5-44E7-953B-DEDA17DC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A952-83EC-4C0A-B807-E41CEEC9C701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E4133-E998-4AC4-B218-8D001DF0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D2169-2A2A-4883-B87D-2293CD47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AF0-E644-475F-9F5A-F5CFFCE81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8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1854-8575-46BA-B578-FBA7E0B2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B6CD0-354F-423E-8416-68954B3A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E0D81-373A-4D01-8387-291BF2985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0B2987-30FA-42E8-9E7A-681991AA3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5F4F7-6FB1-4864-826A-DA4CF82B8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08E16-CB55-4E2F-864C-6E78502F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A952-83EC-4C0A-B807-E41CEEC9C701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D9EF7-BCF8-488C-BCE4-D47A7DE1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87AD9-4814-421C-890D-2318270B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AF0-E644-475F-9F5A-F5CFFCE81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3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AF01-00B5-4A1C-B8C9-7F313F4A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7FCA3-58A0-4F66-AD1E-9781AFCA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A952-83EC-4C0A-B807-E41CEEC9C701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B197E-605F-416E-891C-9E6A448F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A6F2D-21FA-4954-BBC8-1BC8A8F2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AF0-E644-475F-9F5A-F5CFFCE81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6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B0D03B-ACF3-41AD-963C-86C46106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A952-83EC-4C0A-B807-E41CEEC9C701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49B729-B86C-4251-AD19-6B6023BA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7569C-1BF5-41CC-9713-BA56DAC4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AF0-E644-475F-9F5A-F5CFFCE81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1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3549-9226-4D43-8C26-79DCF481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2FA34-0DA1-4E84-9E74-9F8ED1A68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69598-4DE7-49F8-8C2F-8C696FD4E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51081-2AD8-4DBF-B70A-994D363F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A952-83EC-4C0A-B807-E41CEEC9C701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B14B5-BB7F-4A78-86B3-717E41A2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48FDE-5667-4709-9415-4C164972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AF0-E644-475F-9F5A-F5CFFCE81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0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BB430-54C1-4513-AFB6-FFBB4392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6D720C-E321-42CE-BDA2-D11330E2B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30AFF-26D2-4F5F-8113-BFAE2BB6F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A7D0D-B0EE-4C10-88F4-C9A53A26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A952-83EC-4C0A-B807-E41CEEC9C701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52332-C46D-40DD-A126-EC6A0702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7A568-4871-4E92-A08E-BCED775C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AF0-E644-475F-9F5A-F5CFFCE81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0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701A5-55F8-475D-91B0-D3335014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CF47B-1878-49E1-A925-E2C615692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5481-D982-4EEF-BC4E-666DEB016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A952-83EC-4C0A-B807-E41CEEC9C701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D6B5A-0FA1-457B-A108-8905E0F76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9284-EC53-4E79-A889-AF329FF68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2AF0-E644-475F-9F5A-F5CFFCE81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3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4CE9-13ED-4B2C-9224-47096BB49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OF STEEL TARGETS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E6332-13D2-4003-9E55-E0B4BCD8A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23038"/>
          </a:xfrm>
        </p:spPr>
        <p:txBody>
          <a:bodyPr>
            <a:normAutofit/>
          </a:bodyPr>
          <a:lstStyle/>
          <a:p>
            <a:r>
              <a:rPr lang="en-US" dirty="0"/>
              <a:t>Orientation and Test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Types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Locations</a:t>
            </a:r>
          </a:p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Distances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3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7F513-56D0-4A3E-AD6E-E40BF1D4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MUST be placed at the berm base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D58AD6-C1DC-494B-BD2A-41E9B4322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This may also be elevated to allow missed shots to impact the berm.</a:t>
            </a:r>
          </a:p>
          <a:p>
            <a:r>
              <a:rPr lang="en-US" sz="2400" dirty="0">
                <a:solidFill>
                  <a:srgbClr val="FEFFFF"/>
                </a:solidFill>
              </a:rPr>
              <a:t>If placed on the ground away from the berm, it can also cause ricochets!</a:t>
            </a:r>
          </a:p>
        </p:txBody>
      </p:sp>
      <p:pic>
        <p:nvPicPr>
          <p:cNvPr id="5" name="Content Placeholder 4" descr="A picture containing text, ground, orange, furniture&#10;&#10;Description automatically generated">
            <a:extLst>
              <a:ext uri="{FF2B5EF4-FFF2-40B4-BE49-F238E27FC236}">
                <a16:creationId xmlns:a16="http://schemas.microsoft.com/office/drawing/2014/main" id="{58B39F69-C1AE-4678-830B-AD4557E892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82" y="643467"/>
            <a:ext cx="5251646" cy="52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9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86853-3E22-4945-A462-F96150E5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MUST be placed at the berm base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FD457E-B79F-4D99-9AC8-9296AAA6C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This may also be elevated to allow missed shots to impact the berm.</a:t>
            </a:r>
          </a:p>
          <a:p>
            <a:r>
              <a:rPr lang="en-US" sz="2400" dirty="0">
                <a:solidFill>
                  <a:srgbClr val="FEFFFF"/>
                </a:solidFill>
              </a:rPr>
              <a:t>If placed on the ground away from the berm, it can also cause ricochets!</a:t>
            </a:r>
          </a:p>
          <a:p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A84762-9696-4556-A500-6CFB05A97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777" y="643467"/>
            <a:ext cx="3768056" cy="52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9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CD9D-E4FB-41EA-9977-13805DB9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Good elevated targets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1A4630-ECF1-44FB-B00B-7C6631209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Keep properly placed so missed rounds will impact the berm, NOT the ground.</a:t>
            </a:r>
          </a:p>
        </p:txBody>
      </p:sp>
      <p:pic>
        <p:nvPicPr>
          <p:cNvPr id="5" name="Content Placeholder 4" descr="A picture containing text, grass, outdoor, red&#10;&#10;Description automatically generated">
            <a:extLst>
              <a:ext uri="{FF2B5EF4-FFF2-40B4-BE49-F238E27FC236}">
                <a16:creationId xmlns:a16="http://schemas.microsoft.com/office/drawing/2014/main" id="{6EE3FC85-50D7-43D7-A426-BAB4437504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82" y="643467"/>
            <a:ext cx="5251646" cy="52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9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68590-20BA-4F99-9281-EFB0BDF7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Properly angled target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43EC52-8163-4157-8BD5-1E8E4460B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Chains are offset from the target to help direct bullet fragments towards the ground.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8FDEFF6-B714-4C01-A0EC-33D692DF60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542" y="643467"/>
            <a:ext cx="5372527" cy="52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4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CD87-2CD1-45A8-BB84-37F34DFE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Targets Properly Placed at Base of Berm</a:t>
            </a:r>
          </a:p>
        </p:txBody>
      </p:sp>
      <p:pic>
        <p:nvPicPr>
          <p:cNvPr id="5" name="Content Placeholder 4" descr="A picture containing outdoor, mammal&#10;&#10;Description automatically generated">
            <a:extLst>
              <a:ext uri="{FF2B5EF4-FFF2-40B4-BE49-F238E27FC236}">
                <a16:creationId xmlns:a16="http://schemas.microsoft.com/office/drawing/2014/main" id="{A3B9859E-A835-4D0D-97DE-399213D48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160" y="1825625"/>
            <a:ext cx="7841680" cy="4351338"/>
          </a:xfrm>
        </p:spPr>
      </p:pic>
    </p:spTree>
    <p:extLst>
      <p:ext uri="{BB962C8B-B14F-4D97-AF65-F5344CB8AC3E}">
        <p14:creationId xmlns:p14="http://schemas.microsoft.com/office/powerpoint/2010/main" val="206260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A520-BE91-4AAF-A835-3E7500E5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Look at target placement.</a:t>
            </a:r>
            <a:br>
              <a:rPr lang="en-US" dirty="0"/>
            </a:br>
            <a:r>
              <a:rPr lang="en-US" dirty="0"/>
              <a:t>Which one is not good?</a:t>
            </a:r>
          </a:p>
        </p:txBody>
      </p:sp>
      <p:pic>
        <p:nvPicPr>
          <p:cNvPr id="5" name="Content Placeholder 4" descr="A picture containing grass, outdoor, field&#10;&#10;Description automatically generated">
            <a:extLst>
              <a:ext uri="{FF2B5EF4-FFF2-40B4-BE49-F238E27FC236}">
                <a16:creationId xmlns:a16="http://schemas.microsoft.com/office/drawing/2014/main" id="{145C03E2-935C-4290-87CA-B86B65039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73" y="1825625"/>
            <a:ext cx="10401254" cy="4351338"/>
          </a:xfrm>
        </p:spPr>
      </p:pic>
    </p:spTree>
    <p:extLst>
      <p:ext uri="{BB962C8B-B14F-4D97-AF65-F5344CB8AC3E}">
        <p14:creationId xmlns:p14="http://schemas.microsoft.com/office/powerpoint/2010/main" val="361222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DC39-DB4D-4D2C-A2D0-3522B51E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Good Placement</a:t>
            </a:r>
          </a:p>
        </p:txBody>
      </p:sp>
      <p:pic>
        <p:nvPicPr>
          <p:cNvPr id="5" name="Content Placeholder 4" descr="A picture containing grass, outdoor, tree, field&#10;&#10;Description automatically generated">
            <a:extLst>
              <a:ext uri="{FF2B5EF4-FFF2-40B4-BE49-F238E27FC236}">
                <a16:creationId xmlns:a16="http://schemas.microsoft.com/office/drawing/2014/main" id="{F85408AA-B92E-41A3-AB93-0CC39E42A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111" y="1825625"/>
            <a:ext cx="7113778" cy="4351338"/>
          </a:xfrm>
        </p:spPr>
      </p:pic>
    </p:spTree>
    <p:extLst>
      <p:ext uri="{BB962C8B-B14F-4D97-AF65-F5344CB8AC3E}">
        <p14:creationId xmlns:p14="http://schemas.microsoft.com/office/powerpoint/2010/main" val="1095059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A16F-7F9D-4687-9B7A-F8AC1573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Good Placement</a:t>
            </a:r>
          </a:p>
        </p:txBody>
      </p:sp>
      <p:pic>
        <p:nvPicPr>
          <p:cNvPr id="5" name="Content Placeholder 4" descr="A picture containing outdoor, ground, field&#10;&#10;Description automatically generated">
            <a:extLst>
              <a:ext uri="{FF2B5EF4-FFF2-40B4-BE49-F238E27FC236}">
                <a16:creationId xmlns:a16="http://schemas.microsoft.com/office/drawing/2014/main" id="{B1DEB2AF-0471-43D5-B5D3-70A43C20F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197" y="1825625"/>
            <a:ext cx="5221605" cy="4351338"/>
          </a:xfrm>
        </p:spPr>
      </p:pic>
    </p:spTree>
    <p:extLst>
      <p:ext uri="{BB962C8B-B14F-4D97-AF65-F5344CB8AC3E}">
        <p14:creationId xmlns:p14="http://schemas.microsoft.com/office/powerpoint/2010/main" val="605019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E7FE-D185-41F3-82DC-D52E855F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Target Hangers</a:t>
            </a:r>
          </a:p>
        </p:txBody>
      </p:sp>
      <p:pic>
        <p:nvPicPr>
          <p:cNvPr id="5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E6DDFA55-A41F-41DA-908F-06051C793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07" y="1974963"/>
            <a:ext cx="2009546" cy="4351338"/>
          </a:xfrm>
        </p:spPr>
      </p:pic>
      <p:pic>
        <p:nvPicPr>
          <p:cNvPr id="7" name="Picture 6" descr="A close-up of some pipes&#10;&#10;Description automatically generated with low confidence">
            <a:extLst>
              <a:ext uri="{FF2B5EF4-FFF2-40B4-BE49-F238E27FC236}">
                <a16:creationId xmlns:a16="http://schemas.microsoft.com/office/drawing/2014/main" id="{D89929B8-B3F9-488C-B673-1008454665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017" y="2048535"/>
            <a:ext cx="5395554" cy="40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04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74C2-5E57-441B-BDA4-A840D08E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Damaged Targets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4CEA0F-1D94-41DA-89A1-1D921CD7A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7" y="1442530"/>
            <a:ext cx="1847850" cy="24669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D7768B-7375-45A2-8065-129161A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32" y="1442530"/>
            <a:ext cx="2476500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A35C3-D24D-494F-8152-CF8275436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32" y="1494917"/>
            <a:ext cx="2628900" cy="1743075"/>
          </a:xfrm>
          <a:prstGeom prst="rect">
            <a:avLst/>
          </a:prstGeom>
        </p:spPr>
      </p:pic>
      <p:pic>
        <p:nvPicPr>
          <p:cNvPr id="11" name="Picture 10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7E3D2D26-BF0F-4F3E-984E-5CF422034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36" y="1419867"/>
            <a:ext cx="1847850" cy="2466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F44FC6-C576-48E0-86D8-8B49CDCF5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3" y="4271409"/>
            <a:ext cx="2619375" cy="1743075"/>
          </a:xfrm>
          <a:prstGeom prst="rect">
            <a:avLst/>
          </a:prstGeom>
        </p:spPr>
      </p:pic>
      <p:pic>
        <p:nvPicPr>
          <p:cNvPr id="15" name="Picture 14" descr="A picture containing music, cymbal&#10;&#10;Description automatically generated">
            <a:extLst>
              <a:ext uri="{FF2B5EF4-FFF2-40B4-BE49-F238E27FC236}">
                <a16:creationId xmlns:a16="http://schemas.microsoft.com/office/drawing/2014/main" id="{28AC6975-87D7-4181-894D-DC4B35B71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36" y="4413388"/>
            <a:ext cx="2466975" cy="1847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C485B1-C2C0-48FD-8038-1EABCDEBF6B8}"/>
              </a:ext>
            </a:extLst>
          </p:cNvPr>
          <p:cNvSpPr txBox="1"/>
          <p:nvPr/>
        </p:nvSpPr>
        <p:spPr>
          <a:xfrm>
            <a:off x="3909392" y="4773614"/>
            <a:ext cx="36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targets have been abused and are considered excessively damaged.</a:t>
            </a:r>
          </a:p>
        </p:txBody>
      </p:sp>
    </p:spTree>
    <p:extLst>
      <p:ext uri="{BB962C8B-B14F-4D97-AF65-F5344CB8AC3E}">
        <p14:creationId xmlns:p14="http://schemas.microsoft.com/office/powerpoint/2010/main" val="387988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BFAA-C8A1-47B9-A779-4A25E390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15416-D6EA-455F-A003-B607D27CA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hardened steel targets intended for shooting can be used. </a:t>
            </a:r>
          </a:p>
          <a:p>
            <a:endParaRPr lang="en-US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Manufacture’s guidelines will be followed regarding proper caliber and distance. </a:t>
            </a:r>
          </a:p>
          <a:p>
            <a:endParaRPr lang="en-US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mild steel that can be dented or penetrated by shooting. </a:t>
            </a:r>
          </a:p>
          <a:p>
            <a:endParaRPr lang="en-US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shape or size of flat steel is allowed provided it is manufactured for shooting and in good condition. Meaning </a:t>
            </a:r>
            <a:r>
              <a:rPr lang="en-US" sz="1800" u="sng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flat</a:t>
            </a:r>
            <a:r>
              <a:rPr lang="en-US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excessive concave or dimpling/pitting of the impact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44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C5A0-AC58-49FC-B7B2-0A6D23F25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67723-A966-44E4-AD11-67BADA141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5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9884-6133-45AF-8C4A-E2B13958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F883E-C6FA-41BE-8907-1F1BD5AB0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Tactical/Pistol Bays</a:t>
            </a:r>
          </a:p>
          <a:p>
            <a:r>
              <a:rPr lang="en-US" dirty="0"/>
              <a:t>	Use: Proper steel targets can only be used with pistols, pistol caliber carbines and Shotguns in the Tactical bays. Location and position: see note below.</a:t>
            </a:r>
          </a:p>
          <a:p>
            <a:endParaRPr lang="en-US" dirty="0"/>
          </a:p>
          <a:p>
            <a:r>
              <a:rPr lang="en-US" u="sng" dirty="0"/>
              <a:t>Rifle Range</a:t>
            </a:r>
          </a:p>
          <a:p>
            <a:r>
              <a:rPr lang="en-US" dirty="0"/>
              <a:t>	Use: Proper steel targets can only be used with rifles and pistol caliber carbines at the rifle range at proper distances. </a:t>
            </a:r>
          </a:p>
          <a:p>
            <a:endParaRPr lang="en-US" dirty="0"/>
          </a:p>
          <a:p>
            <a:r>
              <a:rPr lang="en-US" u="sng" dirty="0"/>
              <a:t>Covered Pistol Areas</a:t>
            </a:r>
          </a:p>
          <a:p>
            <a:r>
              <a:rPr lang="en-US" dirty="0"/>
              <a:t>	No Steel targets can be used in the covered pistol shooting areas.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0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&#10;&#10;Description automatically generated with low confidence">
            <a:extLst>
              <a:ext uri="{FF2B5EF4-FFF2-40B4-BE49-F238E27FC236}">
                <a16:creationId xmlns:a16="http://schemas.microsoft.com/office/drawing/2014/main" id="{981F42C8-3CD4-4846-8C0C-06F39A7875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4209" y="807395"/>
            <a:ext cx="10609284" cy="54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655990-7813-4AA2-9B98-BF9E1CA4828B}"/>
                  </a:ext>
                </a:extLst>
              </p14:cNvPr>
              <p14:cNvContentPartPr/>
              <p14:nvPr/>
            </p14:nvContentPartPr>
            <p14:xfrm>
              <a:off x="6158851" y="4215208"/>
              <a:ext cx="3495600" cy="1344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655990-7813-4AA2-9B98-BF9E1CA482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9851" y="4206568"/>
                <a:ext cx="3513240" cy="13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019B35-8C29-493D-911D-26FE28F2EDF2}"/>
                  </a:ext>
                </a:extLst>
              </p14:cNvPr>
              <p14:cNvContentPartPr/>
              <p14:nvPr/>
            </p14:nvContentPartPr>
            <p14:xfrm>
              <a:off x="7435051" y="3116488"/>
              <a:ext cx="1490760" cy="1060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019B35-8C29-493D-911D-26FE28F2ED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6411" y="3107488"/>
                <a:ext cx="1508400" cy="10778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765BB36-96EE-4326-9D22-70A27C6AE03A}"/>
              </a:ext>
            </a:extLst>
          </p:cNvPr>
          <p:cNvSpPr txBox="1"/>
          <p:nvPr/>
        </p:nvSpPr>
        <p:spPr>
          <a:xfrm>
            <a:off x="2662281" y="0"/>
            <a:ext cx="6910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NO STEEL in RED Areas</a:t>
            </a:r>
          </a:p>
        </p:txBody>
      </p:sp>
    </p:spTree>
    <p:extLst>
      <p:ext uri="{BB962C8B-B14F-4D97-AF65-F5344CB8AC3E}">
        <p14:creationId xmlns:p14="http://schemas.microsoft.com/office/powerpoint/2010/main" val="392604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28B8-FBCA-4013-B0A2-63AA3961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Distances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5854-BDD1-4519-8C10-E86557A49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Pistol calibers minimum distance is 7 yards or manufacture’s guidance.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Rifle calibers minimum distance is 100 yards and allow for manufacture’s velocity limit. Max bullet velocity at the target is generally 2850 Feet Per Second.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Shotgun, bird or buck shot (lead only) - minimum distance is 10 yards.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Shotgun slugs - minimum distance is 100 yards.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1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EA53-81F8-4DF9-B370-537149BE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7B5D7-1B99-4E8C-AFEC-62F883DEF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Targets will be positioned close to the berm in a manner that allows missed shots to impact the berm and </a:t>
            </a:r>
            <a:r>
              <a:rPr lang="en-US" sz="1800" u="sng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ricochet off the ground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Steel targets will be mounted on an angle or swivel to help direct splatter downward (15 degrees is best).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Steel targets will be positioned to prevent splatter from damaging anything around them.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using multiple steel targets, ensure that targets are outside the splatter zone of other targets.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Strongly</a:t>
            </a:r>
            <a:r>
              <a:rPr lang="en-US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 long sleeve shirts and long pants for all shooters and personnel on the range where steel targets are being used to reduce potential injury from lead and jacket particles.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3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BEBB-FA70-4A68-9325-B7ACE25E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002-04EC-4B81-A42E-CFD33EB18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ALWAYS, wear eye protection, shooters and non-shooter!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ALWAYS inspect the target for damage, functionality, stability, etc., before using.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ALWAYS place the target over a soft surface free of large rocks or other secondary ricochet hazards.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ALWAYS stand at least 7 yards from the target when using pistol calibers.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ALWAYS stand at least 100 yards from the target when using rifle calibers.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4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A5ED9-B2AE-44D4-AF3B-BC5167C8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5B20-A643-4426-B3EB-5218639FF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NEVER shoot BB's, steel shot, or air gun pellets at steel targets.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NEVER shoot on steel that is excessively cratered, pitted, or damaged in any way.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 exceed a 20-degree angle of engagement.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 use ammo with steel in it or on it.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 use ammo that travels slower than 400ft/sec.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5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B425A-BBAD-4C9B-83EB-C0B7741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Do not use!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A54396-966B-429A-B60B-0B50C0A59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This type of steel targe is for ground use and will cause ricochets!</a:t>
            </a:r>
          </a:p>
          <a:p>
            <a:r>
              <a:rPr lang="en-US" sz="2400" dirty="0">
                <a:solidFill>
                  <a:srgbClr val="FEFFFF"/>
                </a:solidFill>
              </a:rPr>
              <a:t>There is no control of where the bullet splatter will go!</a:t>
            </a:r>
          </a:p>
        </p:txBody>
      </p:sp>
      <p:pic>
        <p:nvPicPr>
          <p:cNvPr id="5" name="Content Placeholder 4" descr="A picture containing kazoo&#10;&#10;Description automatically generated">
            <a:extLst>
              <a:ext uri="{FF2B5EF4-FFF2-40B4-BE49-F238E27FC236}">
                <a16:creationId xmlns:a16="http://schemas.microsoft.com/office/drawing/2014/main" id="{D468344F-FC13-47EE-8E42-9B8E94675C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985" y="643467"/>
            <a:ext cx="4437640" cy="52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1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663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Verdana</vt:lpstr>
      <vt:lpstr>Office Theme</vt:lpstr>
      <vt:lpstr>USE OF STEEL TARGETS </vt:lpstr>
      <vt:lpstr>Target Types</vt:lpstr>
      <vt:lpstr>Locations</vt:lpstr>
      <vt:lpstr>PowerPoint Presentation</vt:lpstr>
      <vt:lpstr>Minimum Distances</vt:lpstr>
      <vt:lpstr>Procedures</vt:lpstr>
      <vt:lpstr>Procedures</vt:lpstr>
      <vt:lpstr>Procedures</vt:lpstr>
      <vt:lpstr>Do not use!</vt:lpstr>
      <vt:lpstr>MUST be placed at the berm base</vt:lpstr>
      <vt:lpstr>MUST be placed at the berm base</vt:lpstr>
      <vt:lpstr>Good elevated targets</vt:lpstr>
      <vt:lpstr>Properly angled target</vt:lpstr>
      <vt:lpstr>Targets Properly Placed at Base of Berm</vt:lpstr>
      <vt:lpstr>Look at target placement. Which one is not good?</vt:lpstr>
      <vt:lpstr>Good Placement</vt:lpstr>
      <vt:lpstr>Good Placement</vt:lpstr>
      <vt:lpstr>Target Hangers</vt:lpstr>
      <vt:lpstr>Damaged Targets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STEEL TARGETS </dc:title>
  <dc:creator>Ste Ham</dc:creator>
  <cp:lastModifiedBy>Ste Ham</cp:lastModifiedBy>
  <cp:revision>15</cp:revision>
  <dcterms:created xsi:type="dcterms:W3CDTF">2022-01-03T01:31:14Z</dcterms:created>
  <dcterms:modified xsi:type="dcterms:W3CDTF">2022-01-14T18:07:09Z</dcterms:modified>
</cp:coreProperties>
</file>